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2"/>
    <p:sldId id="375" r:id="rId3"/>
    <p:sldId id="394" r:id="rId4"/>
    <p:sldId id="335" r:id="rId5"/>
    <p:sldId id="277" r:id="rId6"/>
    <p:sldId id="376" r:id="rId7"/>
    <p:sldId id="391" r:id="rId8"/>
    <p:sldId id="392" r:id="rId9"/>
    <p:sldId id="393" r:id="rId10"/>
    <p:sldId id="395" r:id="rId11"/>
    <p:sldId id="396" r:id="rId12"/>
    <p:sldId id="397" r:id="rId13"/>
    <p:sldId id="398" r:id="rId14"/>
    <p:sldId id="317" r:id="rId15"/>
    <p:sldId id="390" r:id="rId16"/>
    <p:sldId id="399" r:id="rId17"/>
    <p:sldId id="389" r:id="rId18"/>
    <p:sldId id="400" r:id="rId19"/>
    <p:sldId id="401" r:id="rId20"/>
    <p:sldId id="36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49723" autoAdjust="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6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28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48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4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91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5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9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2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77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26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ChangJiang Hu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3276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——WWW2021</a:t>
            </a:r>
          </a:p>
          <a:p>
            <a:endParaRPr lang="en-US" altLang="zh-CN" dirty="0">
              <a:solidFill>
                <a:srgbClr val="1F4E79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70315BD-9263-4306-84ED-7E742BD6EC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4813" y="1278791"/>
            <a:ext cx="7499172" cy="320308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C6EE45D-27E6-4983-8957-E640D0B28EC2}"/>
              </a:ext>
            </a:extLst>
          </p:cNvPr>
          <p:cNvSpPr txBox="1"/>
          <p:nvPr/>
        </p:nvSpPr>
        <p:spPr>
          <a:xfrm>
            <a:off x="3963663" y="4930041"/>
            <a:ext cx="47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Code:https://github.com/RMSnow/WWW2021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B29113-A665-40AF-87B7-F8527D7F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06" y="2541103"/>
            <a:ext cx="7133604" cy="24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91FF7E-87ED-42CB-8225-010BCE257E61}"/>
              </a:ext>
            </a:extLst>
          </p:cNvPr>
          <p:cNvSpPr txBox="1"/>
          <p:nvPr/>
        </p:nvSpPr>
        <p:spPr>
          <a:xfrm>
            <a:off x="291547" y="1514467"/>
            <a:ext cx="185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Social Emotion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D94BD7-47DD-41F0-A267-1BA3C7AB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1" y="2554698"/>
            <a:ext cx="5305425" cy="819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474E140-5DB5-4707-808A-18899296D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" y="3535779"/>
            <a:ext cx="5581650" cy="2476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3EDC68-EF42-49E6-B86C-C17DC0A6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1776"/>
            <a:ext cx="5920352" cy="31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2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91FF7E-87ED-42CB-8225-010BCE257E61}"/>
              </a:ext>
            </a:extLst>
          </p:cNvPr>
          <p:cNvSpPr txBox="1"/>
          <p:nvPr/>
        </p:nvSpPr>
        <p:spPr>
          <a:xfrm>
            <a:off x="291547" y="1514467"/>
            <a:ext cx="185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Emotion gap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3EDC68-EF42-49E6-B86C-C17DC0A6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57" y="1601776"/>
            <a:ext cx="6587195" cy="34605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A6DDF2-796F-4A8D-BD99-DE3027B91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6" y="2818132"/>
            <a:ext cx="4995701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9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91FF7E-87ED-42CB-8225-010BCE257E61}"/>
              </a:ext>
            </a:extLst>
          </p:cNvPr>
          <p:cNvSpPr txBox="1"/>
          <p:nvPr/>
        </p:nvSpPr>
        <p:spPr>
          <a:xfrm>
            <a:off x="291547" y="1514467"/>
            <a:ext cx="24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Dual Emotion Features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3EDC68-EF42-49E6-B86C-C17DC0A6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1776"/>
            <a:ext cx="5920352" cy="31102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7B16E5C-FA98-478E-95AC-70DE8E277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43" y="2823516"/>
            <a:ext cx="4162425" cy="333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281D16-8BBC-42CA-A36E-C6F3C8B40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47" y="4526269"/>
            <a:ext cx="4419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F05116-EB74-4472-8500-75840443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1762540"/>
            <a:ext cx="9128184" cy="4493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422F70-8F22-4B55-835C-FD069E3A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21" y="1181685"/>
            <a:ext cx="6799742" cy="28164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C8C6A9-F96D-4FBB-A3EE-24E765E6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21" y="4084577"/>
            <a:ext cx="6669570" cy="25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1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2D0DAE-A1F5-4F31-B13E-5E17FF46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9" y="1517850"/>
            <a:ext cx="6679095" cy="48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36BB1F-AB8D-434A-8BC2-57B4A704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" y="2400714"/>
            <a:ext cx="5486400" cy="25336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57A528-8A31-4E44-A51F-8C32685A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244" y="2387462"/>
            <a:ext cx="54102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EAF9D-0D6C-46B0-AE42-D1E0071E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64" y="1212836"/>
            <a:ext cx="4803810" cy="53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3">
            <a:extLst>
              <a:ext uri="{FF2B5EF4-FFF2-40B4-BE49-F238E27FC236}">
                <a16:creationId xmlns:a16="http://schemas.microsoft.com/office/drawing/2014/main" id="{F50A5536-56C0-4D29-B34B-833ABA86DA4E}"/>
              </a:ext>
            </a:extLst>
          </p:cNvPr>
          <p:cNvSpPr txBox="1">
            <a:spLocks/>
          </p:cNvSpPr>
          <p:nvPr/>
        </p:nvSpPr>
        <p:spPr>
          <a:xfrm>
            <a:off x="163901" y="698739"/>
            <a:ext cx="4192438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02EE827-AC1A-453D-8DF3-5F9A0B53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7" y="1662118"/>
            <a:ext cx="10026794" cy="4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DB1555-0ADB-447F-968E-6296D8468013}"/>
              </a:ext>
            </a:extLst>
          </p:cNvPr>
          <p:cNvSpPr txBox="1"/>
          <p:nvPr/>
        </p:nvSpPr>
        <p:spPr>
          <a:xfrm>
            <a:off x="450573" y="1502159"/>
            <a:ext cx="51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emotion?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082CD2-B114-4211-8637-CB6D16B97317}"/>
              </a:ext>
            </a:extLst>
          </p:cNvPr>
          <p:cNvSpPr txBox="1"/>
          <p:nvPr/>
        </p:nvSpPr>
        <p:spPr>
          <a:xfrm>
            <a:off x="450573" y="2216521"/>
            <a:ext cx="9488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analysis: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1.There are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distributions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emotional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category,emotional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 and emotional expression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fake and real news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2.Fake and real news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readers’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emotion categories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7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DB1555-0ADB-447F-968E-6296D8468013}"/>
              </a:ext>
            </a:extLst>
          </p:cNvPr>
          <p:cNvSpPr txBox="1"/>
          <p:nvPr/>
        </p:nvSpPr>
        <p:spPr>
          <a:xfrm>
            <a:off x="556591" y="1468270"/>
            <a:ext cx="51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082CD2-B114-4211-8637-CB6D16B97317}"/>
              </a:ext>
            </a:extLst>
          </p:cNvPr>
          <p:cNvSpPr txBox="1"/>
          <p:nvPr/>
        </p:nvSpPr>
        <p:spPr>
          <a:xfrm>
            <a:off x="450573" y="2216521"/>
            <a:ext cx="9488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 emotion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emotions conveyed by publishers of news pieces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emotion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emotions aroused in the crowd facing to the news pieces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3.Dual emotion: a general term of these two emotions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3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3">
            <a:extLst>
              <a:ext uri="{FF2B5EF4-FFF2-40B4-BE49-F238E27FC236}">
                <a16:creationId xmlns:a16="http://schemas.microsoft.com/office/drawing/2014/main" id="{142F4FA4-265A-42A0-97E8-3BE74CCB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C38607-EF21-431C-9A48-ED4288C5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6" y="4312390"/>
            <a:ext cx="3627468" cy="2356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11DD74-8DEE-44FC-8B07-D70FC52E5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6" y="1367215"/>
            <a:ext cx="3704557" cy="24576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DF2BBC-3FE7-4B1F-A2FD-DADF3A27C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33" y="1864287"/>
            <a:ext cx="7629186" cy="4536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812CD8-99CC-4E28-9046-025E762C6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13" y="1363316"/>
            <a:ext cx="9899374" cy="5200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63E43D-5A47-4115-AC7E-AAABABB3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98" y="668465"/>
            <a:ext cx="5254702" cy="276053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961B210-01D7-41D7-A3DE-9EA0E5AE6054}"/>
              </a:ext>
            </a:extLst>
          </p:cNvPr>
          <p:cNvSpPr txBox="1"/>
          <p:nvPr/>
        </p:nvSpPr>
        <p:spPr>
          <a:xfrm>
            <a:off x="344558" y="1344126"/>
            <a:ext cx="287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 Emotion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8D97EB-E45A-4B01-B155-FC6716B0069D}"/>
              </a:ext>
            </a:extLst>
          </p:cNvPr>
          <p:cNvSpPr txBox="1"/>
          <p:nvPr/>
        </p:nvSpPr>
        <p:spPr>
          <a:xfrm>
            <a:off x="344558" y="1827072"/>
            <a:ext cx="6095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comprehensively represent the Publisher Emotion, we use a variety of features extracted from news contents. </a:t>
            </a: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1.Emotion category</a:t>
            </a: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2.emotional lexicon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3.emotional intensity</a:t>
            </a: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4.sentiment score</a:t>
            </a:r>
          </a:p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5.other auxiliary features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AE038-2E4E-4CC2-8CE8-4BDD194F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40" y="4547496"/>
            <a:ext cx="6913320" cy="9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9873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C423F3-E749-42B4-A8DB-0F1207E12790}"/>
              </a:ext>
            </a:extLst>
          </p:cNvPr>
          <p:cNvSpPr txBox="1"/>
          <p:nvPr/>
        </p:nvSpPr>
        <p:spPr>
          <a:xfrm>
            <a:off x="301488" y="153811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 category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1B264B-7552-4AF3-B4B7-C39D140A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8" y="2357851"/>
            <a:ext cx="5295900" cy="369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A1F161-83E4-42C5-94F7-394C4313E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8" y="2765635"/>
            <a:ext cx="5343525" cy="4857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9A1B313-D642-40CF-B9C1-2230C98F9167}"/>
              </a:ext>
            </a:extLst>
          </p:cNvPr>
          <p:cNvSpPr txBox="1"/>
          <p:nvPr/>
        </p:nvSpPr>
        <p:spPr>
          <a:xfrm>
            <a:off x="6594614" y="153811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entiment score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1F599C-9A97-4776-B11E-1AB96603F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614" y="2181567"/>
            <a:ext cx="5353050" cy="1524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AB8A2E8-20E1-403B-B7C9-25D5F924AE31}"/>
              </a:ext>
            </a:extLst>
          </p:cNvPr>
          <p:cNvSpPr txBox="1"/>
          <p:nvPr/>
        </p:nvSpPr>
        <p:spPr>
          <a:xfrm>
            <a:off x="6594614" y="1996901"/>
            <a:ext cx="9856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F8FC7A-17CC-433F-AEB0-60ECB242A861}"/>
              </a:ext>
            </a:extLst>
          </p:cNvPr>
          <p:cNvSpPr txBox="1"/>
          <p:nvPr/>
        </p:nvSpPr>
        <p:spPr>
          <a:xfrm>
            <a:off x="301488" y="3908113"/>
            <a:ext cx="6447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auxiliary features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C9AE41A-742F-4EDE-8A42-D7FD1C61B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07" y="4277445"/>
            <a:ext cx="3085476" cy="24940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24C50C-ECD7-439E-B6CC-B54F5D79C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215" y="5047422"/>
            <a:ext cx="4105275" cy="2000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E9DE976-E94D-4F4B-83F7-5FE4A0438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215" y="5318146"/>
            <a:ext cx="5267325" cy="5143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CDD32AF-5C44-4759-A7F8-998052AA0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38" y="1920847"/>
            <a:ext cx="4800000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9B2451-5248-4DC5-8409-9357AF0124B7}"/>
              </a:ext>
            </a:extLst>
          </p:cNvPr>
          <p:cNvSpPr txBox="1"/>
          <p:nvPr/>
        </p:nvSpPr>
        <p:spPr>
          <a:xfrm>
            <a:off x="163901" y="1551369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motional lexicon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8FDD78-1F28-4AE0-8303-A1D1AEE8C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711" y="742128"/>
            <a:ext cx="3830388" cy="5062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CA7856-A3D7-4AFD-B419-A00956B89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520" y="1361010"/>
            <a:ext cx="4395069" cy="27058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72CA38-2DEE-4A5E-8C6B-254649D1C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930" y="4292197"/>
            <a:ext cx="4395069" cy="234559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67F7895-F0A0-439A-B035-D707E576C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11" y="3295666"/>
            <a:ext cx="1819048" cy="2666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538583-FDA1-4485-9C14-153872B2D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191" y="2231762"/>
            <a:ext cx="3142857" cy="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4A92F5-61E5-4FC3-A37E-581ABB00D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63904"/>
            <a:ext cx="4619048" cy="2190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D90114-93A4-426F-8135-F7F7055505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120" y="3308298"/>
            <a:ext cx="2504762" cy="2571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648DB29-0902-4088-BAE9-FCBC24B6EE2E}"/>
              </a:ext>
            </a:extLst>
          </p:cNvPr>
          <p:cNvSpPr txBox="1"/>
          <p:nvPr/>
        </p:nvSpPr>
        <p:spPr>
          <a:xfrm>
            <a:off x="62586" y="4012316"/>
            <a:ext cx="439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 am not very joyful today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78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3">
            <a:extLst>
              <a:ext uri="{FF2B5EF4-FFF2-40B4-BE49-F238E27FC236}">
                <a16:creationId xmlns:a16="http://schemas.microsoft.com/office/drawing/2014/main" id="{B20FD228-FF0C-47FE-B028-CC49CA8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592059"/>
            <a:ext cx="4192438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B7B627-85D2-4C64-BB3A-2285D75FBEB9}"/>
              </a:ext>
            </a:extLst>
          </p:cNvPr>
          <p:cNvSpPr txBox="1"/>
          <p:nvPr/>
        </p:nvSpPr>
        <p:spPr>
          <a:xfrm>
            <a:off x="163901" y="1498360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motional intensity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C89A1A-7660-4BE0-BA84-F69EB155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90" y="3429000"/>
            <a:ext cx="4829175" cy="7429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5A4FDB-67AF-4E15-855C-2982782E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20" y="4497249"/>
            <a:ext cx="5334000" cy="7524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FE21391-6F73-4E22-908F-81C8DE357CED}"/>
              </a:ext>
            </a:extLst>
          </p:cNvPr>
          <p:cNvSpPr txBox="1"/>
          <p:nvPr/>
        </p:nvSpPr>
        <p:spPr>
          <a:xfrm>
            <a:off x="265043" y="2330804"/>
            <a:ext cx="76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emotion ℎ</a:t>
            </a:r>
            <a:r>
              <a:rPr lang="zh-CN" altLang="en-US" dirty="0"/>
              <a:t>𝑎𝑝𝑝𝑦</a:t>
            </a:r>
            <a:r>
              <a:rPr lang="en-US" altLang="zh-CN" dirty="0"/>
              <a:t>, the word “ecstatic” owns a </a:t>
            </a:r>
            <a:r>
              <a:rPr lang="en-US" altLang="zh-CN" dirty="0">
                <a:solidFill>
                  <a:srgbClr val="FF0000"/>
                </a:solidFill>
              </a:rPr>
              <a:t>higher intensity </a:t>
            </a:r>
            <a:r>
              <a:rPr lang="en-US" altLang="zh-CN" dirty="0"/>
              <a:t>than “joyful”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7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14202</TotalTime>
  <Words>232</Words>
  <Application>Microsoft Office PowerPoint</Application>
  <PresentationFormat>宽屏</PresentationFormat>
  <Paragraphs>65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Cp3sComputer</cp:lastModifiedBy>
  <cp:revision>1667</cp:revision>
  <dcterms:created xsi:type="dcterms:W3CDTF">2017-04-22T07:59:00Z</dcterms:created>
  <dcterms:modified xsi:type="dcterms:W3CDTF">2022-02-20T03:40:43Z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